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67" r:id="rId2"/>
    <p:sldId id="260" r:id="rId3"/>
    <p:sldId id="261" r:id="rId4"/>
    <p:sldId id="256" r:id="rId5"/>
    <p:sldId id="257" r:id="rId6"/>
    <p:sldId id="258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5" r:id="rId15"/>
    <p:sldId id="271" r:id="rId16"/>
    <p:sldId id="272" r:id="rId17"/>
    <p:sldId id="273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23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59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40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3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02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88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17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19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47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03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4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EDADD-373D-4945-B0D8-FEED394CA1EB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88421-CDF4-437C-AFF1-E50497FB54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35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97BE5D5A-1696-975A-4DD4-08BC12331613}"/>
              </a:ext>
            </a:extLst>
          </p:cNvPr>
          <p:cNvSpPr txBox="1">
            <a:spLocks/>
          </p:cNvSpPr>
          <p:nvPr/>
        </p:nvSpPr>
        <p:spPr>
          <a:xfrm>
            <a:off x="838934" y="2332470"/>
            <a:ext cx="6476266" cy="19295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Distributor 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477F110B-C959-3AA8-7F06-A628BF8D9C00}"/>
              </a:ext>
            </a:extLst>
          </p:cNvPr>
          <p:cNvSpPr txBox="1">
            <a:spLocks/>
          </p:cNvSpPr>
          <p:nvPr/>
        </p:nvSpPr>
        <p:spPr>
          <a:xfrm>
            <a:off x="838934" y="3984069"/>
            <a:ext cx="4989628" cy="81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Powered by Cyber Iron Dome ​​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87329-17D0-578F-FCBE-B326F1863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14" t="18832" r="31437" b="71056"/>
          <a:stretch/>
        </p:blipFill>
        <p:spPr>
          <a:xfrm>
            <a:off x="907946" y="1123048"/>
            <a:ext cx="1628220" cy="10555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281D2-17DB-F346-24E6-1F2F798D3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87" y="624597"/>
            <a:ext cx="5182049" cy="560880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7DC7B0-700C-E980-ABF8-03E3398A5D80}"/>
              </a:ext>
            </a:extLst>
          </p:cNvPr>
          <p:cNvSpPr txBox="1"/>
          <p:nvPr/>
        </p:nvSpPr>
        <p:spPr>
          <a:xfrm>
            <a:off x="838934" y="4615425"/>
            <a:ext cx="3894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elp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endParaRPr lang="en-IN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7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5" y="1298174"/>
            <a:ext cx="10058400" cy="2297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435210" y="2581054"/>
            <a:ext cx="901884" cy="301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9410869" y="1571857"/>
            <a:ext cx="1022356" cy="3518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74" y="6090609"/>
            <a:ext cx="1227826" cy="7673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5210" y="684215"/>
            <a:ext cx="10123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All the </a:t>
            </a:r>
            <a:r>
              <a:rPr lang="en-US" dirty="0" smtClean="0">
                <a:solidFill>
                  <a:srgbClr val="FF0000"/>
                </a:solidFill>
              </a:rPr>
              <a:t>Prospects</a:t>
            </a:r>
            <a:r>
              <a:rPr lang="en-US" dirty="0" smtClean="0"/>
              <a:t> details mentioned here where </a:t>
            </a:r>
            <a:r>
              <a:rPr lang="en-US" dirty="0" smtClean="0">
                <a:solidFill>
                  <a:srgbClr val="FF0000"/>
                </a:solidFill>
              </a:rPr>
              <a:t>Admin/Reseller</a:t>
            </a:r>
            <a:r>
              <a:rPr lang="en-US" dirty="0" smtClean="0"/>
              <a:t> can add and manage his prospects.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89027" y="70256"/>
            <a:ext cx="2358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Portal in DMS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1" y="4669624"/>
            <a:ext cx="10058400" cy="1383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265754" y="3842265"/>
            <a:ext cx="10770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In DMS </a:t>
            </a:r>
            <a:r>
              <a:rPr lang="en-US" dirty="0" smtClean="0">
                <a:solidFill>
                  <a:srgbClr val="FF0000"/>
                </a:solidFill>
              </a:rPr>
              <a:t>Admin and Partners </a:t>
            </a:r>
            <a:r>
              <a:rPr lang="en-US" dirty="0" smtClean="0"/>
              <a:t>both will have authority to add and manage their prospects.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At Admin portal while adding prospect admin has option to add for </a:t>
            </a:r>
            <a:r>
              <a:rPr lang="en-US" dirty="0" smtClean="0">
                <a:solidFill>
                  <a:srgbClr val="FF0000"/>
                </a:solidFill>
              </a:rPr>
              <a:t>self or to Reseller.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561731" y="5572663"/>
            <a:ext cx="1663884" cy="480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5088726" y="6596390"/>
            <a:ext cx="962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</a:t>
            </a:r>
            <a:r>
              <a:rPr lang="en-IN" sz="1100" dirty="0" smtClean="0"/>
              <a:t>10 </a:t>
            </a:r>
            <a:r>
              <a:rPr lang="en-IN" sz="1100" dirty="0"/>
              <a:t>of 20</a:t>
            </a:r>
          </a:p>
        </p:txBody>
      </p:sp>
    </p:spTree>
    <p:extLst>
      <p:ext uri="{BB962C8B-B14F-4D97-AF65-F5344CB8AC3E}">
        <p14:creationId xmlns:p14="http://schemas.microsoft.com/office/powerpoint/2010/main" val="18823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92" y="344078"/>
            <a:ext cx="5582117" cy="2537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8" y="6124755"/>
            <a:ext cx="1173192" cy="733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0" y="3315417"/>
            <a:ext cx="5582117" cy="233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49652" r="308" b="8037"/>
          <a:stretch/>
        </p:blipFill>
        <p:spPr>
          <a:xfrm>
            <a:off x="181155" y="5674223"/>
            <a:ext cx="5590742" cy="345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19589" y="711047"/>
            <a:ext cx="53138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For adding a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P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rospect </a:t>
            </a:r>
            <a:r>
              <a:rPr lang="en-US" dirty="0" smtClean="0">
                <a:cs typeface="Times New Roman" panose="02020603050405020304" pitchFamily="18" charset="0"/>
              </a:rPr>
              <a:t>admin has to fill in all the demographic details of the prospect. </a:t>
            </a:r>
          </a:p>
          <a:p>
            <a:endParaRPr lang="en-US" dirty="0" smtClean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Along with that all the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T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erms and Conditions </a:t>
            </a:r>
            <a:r>
              <a:rPr lang="en-US" dirty="0" smtClean="0">
                <a:cs typeface="Times New Roman" panose="02020603050405020304" pitchFamily="18" charset="0"/>
              </a:rPr>
              <a:t>mentioned.</a:t>
            </a:r>
          </a:p>
          <a:p>
            <a:endParaRPr lang="en-US" dirty="0" smtClean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As per discussion Admin will add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P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roduct details </a:t>
            </a:r>
            <a:r>
              <a:rPr lang="en-US" dirty="0" smtClean="0">
                <a:cs typeface="Times New Roman" panose="02020603050405020304" pitchFamily="18" charset="0"/>
              </a:rPr>
              <a:t>by clicking on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Add product.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1466491" y="3441939"/>
            <a:ext cx="646981" cy="301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6538822" y="3183145"/>
            <a:ext cx="53397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Once the products are added using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Add stage</a:t>
            </a:r>
            <a:r>
              <a:rPr lang="en-US" dirty="0" smtClean="0">
                <a:cs typeface="Times New Roman" panose="02020603050405020304" pitchFamily="18" charset="0"/>
              </a:rPr>
              <a:t> option admin can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 prospect </a:t>
            </a:r>
            <a:r>
              <a:rPr lang="en-US" dirty="0" smtClean="0">
                <a:cs typeface="Times New Roman" panose="02020603050405020304" pitchFamily="18" charset="0"/>
              </a:rPr>
              <a:t>stages as per date &amp; comments.</a:t>
            </a:r>
          </a:p>
          <a:p>
            <a:endParaRPr lang="en-US" dirty="0" smtClean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Admin will add stages as per progress : </a:t>
            </a:r>
          </a:p>
          <a:p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smtClean="0">
                <a:cs typeface="Times New Roman" panose="02020603050405020304" pitchFamily="18" charset="0"/>
              </a:rPr>
              <a:t>    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Initial stage </a:t>
            </a:r>
          </a:p>
          <a:p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Demo</a:t>
            </a:r>
          </a:p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Trial period</a:t>
            </a:r>
          </a:p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Quote Given</a:t>
            </a:r>
          </a:p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First follow-up</a:t>
            </a:r>
          </a:p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Next follow-up</a:t>
            </a:r>
          </a:p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Order won</a:t>
            </a:r>
          </a:p>
          <a:p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smtClean="0">
                <a:cs typeface="Times New Roman" panose="02020603050405020304" pitchFamily="18" charset="0"/>
              </a:rPr>
              <a:t>            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5055080" y="5753818"/>
            <a:ext cx="716818" cy="265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4235569" y="4720480"/>
            <a:ext cx="655608" cy="179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5290835" y="6596389"/>
            <a:ext cx="962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</a:t>
            </a:r>
            <a:r>
              <a:rPr lang="en-IN" sz="1100" dirty="0" smtClean="0"/>
              <a:t>11 </a:t>
            </a:r>
            <a:r>
              <a:rPr lang="en-IN" sz="1100" dirty="0"/>
              <a:t>of 20</a:t>
            </a:r>
          </a:p>
        </p:txBody>
      </p:sp>
    </p:spTree>
    <p:extLst>
      <p:ext uri="{BB962C8B-B14F-4D97-AF65-F5344CB8AC3E}">
        <p14:creationId xmlns:p14="http://schemas.microsoft.com/office/powerpoint/2010/main" val="262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8" y="6124755"/>
            <a:ext cx="1173192" cy="7332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49" y="244472"/>
            <a:ext cx="5469148" cy="303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3" y="3572088"/>
            <a:ext cx="5415927" cy="279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36212" y="1457235"/>
            <a:ext cx="550387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At the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Quote </a:t>
            </a:r>
            <a:r>
              <a:rPr 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given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stage </a:t>
            </a:r>
            <a:r>
              <a:rPr lang="en-US" dirty="0" smtClean="0">
                <a:cs typeface="Times New Roman" panose="02020603050405020304" pitchFamily="18" charset="0"/>
              </a:rPr>
              <a:t>Quotation will generated and by clicking on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Quotation</a:t>
            </a:r>
            <a:r>
              <a:rPr lang="en-US" dirty="0" smtClean="0">
                <a:cs typeface="Times New Roman" panose="02020603050405020304" pitchFamily="18" charset="0"/>
              </a:rPr>
              <a:t> option Admin can Download the Quotation which will be </a:t>
            </a:r>
          </a:p>
          <a:p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smtClean="0">
                <a:cs typeface="Times New Roman" panose="02020603050405020304" pitchFamily="18" charset="0"/>
              </a:rPr>
              <a:t>    auto-generated.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456982" y="5840080"/>
            <a:ext cx="517802" cy="215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2242868" y="5228987"/>
            <a:ext cx="741872" cy="323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7884541" y="2505749"/>
            <a:ext cx="1086928" cy="365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11205712" y="483078"/>
            <a:ext cx="517585" cy="319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676845" y="4274512"/>
            <a:ext cx="5305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At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Order Won Stage </a:t>
            </a:r>
            <a:r>
              <a:rPr lang="en-US" dirty="0" smtClean="0">
                <a:cs typeface="Times New Roman" panose="02020603050405020304" pitchFamily="18" charset="0"/>
              </a:rPr>
              <a:t>Prospect will be converted into client.</a:t>
            </a:r>
          </a:p>
          <a:p>
            <a:endParaRPr lang="en-US" dirty="0" smtClean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And that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Prospect</a:t>
            </a:r>
            <a:r>
              <a:rPr lang="en-US" dirty="0" smtClean="0">
                <a:cs typeface="Times New Roman" panose="02020603050405020304" pitchFamily="18" charset="0"/>
              </a:rPr>
              <a:t> will be considered as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Client.</a:t>
            </a:r>
            <a:endParaRPr 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09277" y="6596389"/>
            <a:ext cx="962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</a:t>
            </a:r>
            <a:r>
              <a:rPr lang="en-IN" sz="1100" dirty="0" smtClean="0"/>
              <a:t>12 </a:t>
            </a:r>
            <a:r>
              <a:rPr lang="en-IN" sz="1100" dirty="0"/>
              <a:t>of 20</a:t>
            </a:r>
          </a:p>
        </p:txBody>
      </p:sp>
    </p:spTree>
    <p:extLst>
      <p:ext uri="{BB962C8B-B14F-4D97-AF65-F5344CB8AC3E}">
        <p14:creationId xmlns:p14="http://schemas.microsoft.com/office/powerpoint/2010/main" val="325868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11389" y="0"/>
            <a:ext cx="2358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Portal in DMS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016" y="6159259"/>
            <a:ext cx="1117984" cy="6987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6944" y="638680"/>
            <a:ext cx="10657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 the </a:t>
            </a:r>
            <a:r>
              <a:rPr lang="en-US" dirty="0" smtClean="0">
                <a:solidFill>
                  <a:srgbClr val="FF0000"/>
                </a:solidFill>
              </a:rPr>
              <a:t>Clients</a:t>
            </a:r>
            <a:r>
              <a:rPr lang="en-US" dirty="0" smtClean="0"/>
              <a:t> details </a:t>
            </a:r>
            <a:r>
              <a:rPr lang="en-US" dirty="0"/>
              <a:t>mentioned here where </a:t>
            </a:r>
            <a:r>
              <a:rPr lang="en-US" dirty="0">
                <a:solidFill>
                  <a:srgbClr val="FF0000"/>
                </a:solidFill>
              </a:rPr>
              <a:t>Admin/Reseller </a:t>
            </a:r>
            <a:r>
              <a:rPr lang="en-US" dirty="0" smtClean="0"/>
              <a:t>can </a:t>
            </a:r>
            <a:r>
              <a:rPr lang="en-US" dirty="0"/>
              <a:t>add and manage </a:t>
            </a:r>
            <a:r>
              <a:rPr lang="en-US" dirty="0" smtClean="0"/>
              <a:t>their Clients.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4" y="1151951"/>
            <a:ext cx="10400581" cy="488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416944" y="3290976"/>
            <a:ext cx="911524" cy="323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209496" y="6596390"/>
            <a:ext cx="962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13 of 20</a:t>
            </a:r>
          </a:p>
        </p:txBody>
      </p:sp>
    </p:spTree>
    <p:extLst>
      <p:ext uri="{BB962C8B-B14F-4D97-AF65-F5344CB8AC3E}">
        <p14:creationId xmlns:p14="http://schemas.microsoft.com/office/powerpoint/2010/main" val="191724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08A5A08B-FF79-FF03-CCF7-BC52FC46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555E-4502-4480-AFFC-19CD332B22F0}" type="slidenum">
              <a:rPr lang="en-IN" smtClean="0"/>
              <a:t>14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5383F-5FA5-409F-ECE5-BD27FF4FF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0"/>
          <a:stretch/>
        </p:blipFill>
        <p:spPr>
          <a:xfrm>
            <a:off x="307363" y="312999"/>
            <a:ext cx="5376261" cy="2394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8FE55C3-B25E-CD98-AA20-A4DDF0538D4A}"/>
              </a:ext>
            </a:extLst>
          </p:cNvPr>
          <p:cNvSpPr/>
          <p:nvPr/>
        </p:nvSpPr>
        <p:spPr>
          <a:xfrm>
            <a:off x="1268083" y="493059"/>
            <a:ext cx="1276709" cy="72614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8F504-49E8-F392-BB87-AEA34C21F09D}"/>
              </a:ext>
            </a:extLst>
          </p:cNvPr>
          <p:cNvSpPr txBox="1"/>
          <p:nvPr/>
        </p:nvSpPr>
        <p:spPr>
          <a:xfrm>
            <a:off x="307363" y="5574960"/>
            <a:ext cx="1130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rder won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next step of procedure at client portal are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ank Details,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hich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cannot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directly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dited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Changed.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one has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needs to visit “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Profile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and then do the required changes from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for both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Admin/Reseller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bank details.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details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available in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nvoice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6270C2-AB74-FFB8-23AF-3C8F58CF47E5}"/>
              </a:ext>
            </a:extLst>
          </p:cNvPr>
          <p:cNvCxnSpPr/>
          <p:nvPr/>
        </p:nvCxnSpPr>
        <p:spPr>
          <a:xfrm>
            <a:off x="5678283" y="1481922"/>
            <a:ext cx="9660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1B0AF4A-E23E-3C63-1C28-5BADA53337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" t="5788" r="661" b="40993"/>
          <a:stretch/>
        </p:blipFill>
        <p:spPr>
          <a:xfrm>
            <a:off x="2329133" y="3846604"/>
            <a:ext cx="7021902" cy="1501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6B93CAD7-E3AB-E8E5-3165-725049DBE636}"/>
              </a:ext>
            </a:extLst>
          </p:cNvPr>
          <p:cNvSpPr/>
          <p:nvPr/>
        </p:nvSpPr>
        <p:spPr>
          <a:xfrm>
            <a:off x="3632904" y="4171133"/>
            <a:ext cx="1174376" cy="95025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A64B064-1EC0-8A12-F341-428E72230F33}"/>
              </a:ext>
            </a:extLst>
          </p:cNvPr>
          <p:cNvCxnSpPr/>
          <p:nvPr/>
        </p:nvCxnSpPr>
        <p:spPr>
          <a:xfrm rot="5400000">
            <a:off x="7250206" y="2857873"/>
            <a:ext cx="968188" cy="8382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09" y="6036692"/>
            <a:ext cx="1314091" cy="821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04" y="327575"/>
            <a:ext cx="5055079" cy="241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B93CAD7-E3AB-E8E5-3165-725049DBE636}"/>
              </a:ext>
            </a:extLst>
          </p:cNvPr>
          <p:cNvSpPr/>
          <p:nvPr/>
        </p:nvSpPr>
        <p:spPr>
          <a:xfrm>
            <a:off x="10179424" y="1392302"/>
            <a:ext cx="1052168" cy="95025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810684" y="6538912"/>
            <a:ext cx="2167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 smtClean="0"/>
              <a:t> 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5437985" y="6590670"/>
            <a:ext cx="962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</a:t>
            </a:r>
            <a:r>
              <a:rPr lang="en-IN" sz="1100" dirty="0" smtClean="0"/>
              <a:t>14 </a:t>
            </a:r>
            <a:r>
              <a:rPr lang="en-IN" sz="1100" dirty="0"/>
              <a:t>of 20</a:t>
            </a:r>
          </a:p>
        </p:txBody>
      </p:sp>
    </p:spTree>
    <p:extLst>
      <p:ext uri="{BB962C8B-B14F-4D97-AF65-F5344CB8AC3E}">
        <p14:creationId xmlns:p14="http://schemas.microsoft.com/office/powerpoint/2010/main" val="232363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016" y="6159259"/>
            <a:ext cx="1117984" cy="6987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15" y="322284"/>
            <a:ext cx="6129297" cy="3197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77389" y="1124514"/>
            <a:ext cx="54950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Once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Prospect</a:t>
            </a:r>
            <a:r>
              <a:rPr lang="en-US" dirty="0" smtClean="0">
                <a:cs typeface="Times New Roman" panose="02020603050405020304" pitchFamily="18" charset="0"/>
              </a:rPr>
              <a:t> will be converted into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Client</a:t>
            </a:r>
            <a:r>
              <a:rPr lang="en-US" dirty="0" smtClean="0">
                <a:cs typeface="Times New Roman" panose="02020603050405020304" pitchFamily="18" charset="0"/>
              </a:rPr>
              <a:t> at order won stage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Invoice</a:t>
            </a:r>
            <a:r>
              <a:rPr lang="en-US" dirty="0" smtClean="0">
                <a:cs typeface="Times New Roman" panose="02020603050405020304" pitchFamily="18" charset="0"/>
              </a:rPr>
              <a:t> will be auto-generated </a:t>
            </a:r>
            <a:r>
              <a:rPr lang="en-US" dirty="0">
                <a:cs typeface="Times New Roman" panose="02020603050405020304" pitchFamily="18" charset="0"/>
              </a:rPr>
              <a:t>along with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Bank details </a:t>
            </a:r>
            <a:r>
              <a:rPr lang="en-US" dirty="0" smtClean="0">
                <a:cs typeface="Times New Roman" panose="02020603050405020304" pitchFamily="18" charset="0"/>
              </a:rPr>
              <a:t>mentioned at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client portal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</a:p>
          <a:p>
            <a:endParaRPr lang="en-US" dirty="0" smtClean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B</a:t>
            </a:r>
            <a:r>
              <a:rPr lang="en-US" dirty="0" smtClean="0">
                <a:cs typeface="Times New Roman" panose="02020603050405020304" pitchFamily="18" charset="0"/>
              </a:rPr>
              <a:t>y </a:t>
            </a:r>
            <a:r>
              <a:rPr lang="en-US" dirty="0">
                <a:cs typeface="Times New Roman" panose="02020603050405020304" pitchFamily="18" charset="0"/>
              </a:rPr>
              <a:t>clicking on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Invoice </a:t>
            </a:r>
            <a:r>
              <a:rPr lang="en-US" dirty="0" smtClean="0">
                <a:cs typeface="Times New Roman" panose="02020603050405020304" pitchFamily="18" charset="0"/>
              </a:rPr>
              <a:t>option admin can download the Invoice.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11309230" y="560717"/>
            <a:ext cx="492482" cy="2501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V="1">
            <a:off x="7461849" y="2484407"/>
            <a:ext cx="1181819" cy="3278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7" y="3681069"/>
            <a:ext cx="4866633" cy="276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825706" y="423819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At client portal admin has authority to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Download or send Mail </a:t>
            </a:r>
            <a:r>
              <a:rPr lang="en-US" dirty="0" smtClean="0">
                <a:cs typeface="Times New Roman" panose="02020603050405020304" pitchFamily="18" charset="0"/>
              </a:rPr>
              <a:t>of both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Quotation/Invoice.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cs typeface="Times New Roman" panose="02020603050405020304" pitchFamily="18" charset="0"/>
              </a:rPr>
              <a:t>At 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Add Payments </a:t>
            </a:r>
            <a:r>
              <a:rPr lang="en-US" dirty="0" smtClean="0">
                <a:cs typeface="Times New Roman" panose="02020603050405020304" pitchFamily="18" charset="0"/>
              </a:rPr>
              <a:t>option </a:t>
            </a:r>
            <a:r>
              <a:rPr lang="en-US" dirty="0" smtClean="0">
                <a:cs typeface="Times New Roman" panose="02020603050405020304" pitchFamily="18" charset="0"/>
              </a:rPr>
              <a:t>admin will </a:t>
            </a:r>
            <a:r>
              <a:rPr lang="en-US" dirty="0" smtClean="0">
                <a:cs typeface="Times New Roman" panose="02020603050405020304" pitchFamily="18" charset="0"/>
              </a:rPr>
              <a:t>add the payment details of the client as per agreement.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H="1" flipV="1">
            <a:off x="3933646" y="4356340"/>
            <a:ext cx="603848" cy="370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011089" y="6596388"/>
            <a:ext cx="962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15 of 20</a:t>
            </a:r>
          </a:p>
        </p:txBody>
      </p:sp>
    </p:spTree>
    <p:extLst>
      <p:ext uri="{BB962C8B-B14F-4D97-AF65-F5344CB8AC3E}">
        <p14:creationId xmlns:p14="http://schemas.microsoft.com/office/powerpoint/2010/main" val="386462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7" y="483079"/>
            <a:ext cx="5490128" cy="260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016" y="6159259"/>
            <a:ext cx="1117984" cy="698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23" y="3588590"/>
            <a:ext cx="5789898" cy="257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46476" y="112559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cs typeface="Times New Roman" panose="02020603050405020304" pitchFamily="18" charset="0"/>
              </a:rPr>
              <a:t>Once the </a:t>
            </a:r>
            <a:r>
              <a:rPr 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Payment details </a:t>
            </a:r>
            <a:r>
              <a:rPr lang="en-US" sz="2000" dirty="0" smtClean="0">
                <a:cs typeface="Times New Roman" panose="02020603050405020304" pitchFamily="18" charset="0"/>
              </a:rPr>
              <a:t>added successfully admin will have the authority to </a:t>
            </a:r>
            <a:r>
              <a:rPr 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Approve / Reject </a:t>
            </a:r>
            <a:r>
              <a:rPr lang="en-US" sz="2000" dirty="0" smtClean="0">
                <a:cs typeface="Times New Roman" panose="02020603050405020304" pitchFamily="18" charset="0"/>
              </a:rPr>
              <a:t>the payment details on clicking the Submit button.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7548" y="4149631"/>
            <a:ext cx="49400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cs typeface="Times New Roman" panose="02020603050405020304" pitchFamily="18" charset="0"/>
              </a:rPr>
              <a:t>Once the </a:t>
            </a:r>
            <a:r>
              <a:rPr 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payment details </a:t>
            </a:r>
            <a:r>
              <a:rPr lang="en-US" sz="2000" dirty="0" smtClean="0">
                <a:cs typeface="Times New Roman" panose="02020603050405020304" pitchFamily="18" charset="0"/>
              </a:rPr>
              <a:t>will be approved successfully by </a:t>
            </a:r>
            <a:r>
              <a:rPr 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admin</a:t>
            </a:r>
            <a:r>
              <a:rPr lang="en-US" sz="2000" dirty="0" smtClean="0"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Invoice</a:t>
            </a:r>
            <a:r>
              <a:rPr lang="en-US" sz="2000" dirty="0" smtClean="0">
                <a:cs typeface="Times New Roman" panose="02020603050405020304" pitchFamily="18" charset="0"/>
              </a:rPr>
              <a:t> will be added to </a:t>
            </a:r>
            <a:r>
              <a:rPr 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NeuShield portal </a:t>
            </a:r>
            <a:r>
              <a:rPr lang="en-US" sz="2000" dirty="0" smtClean="0">
                <a:cs typeface="Times New Roman" panose="02020603050405020304" pitchFamily="18" charset="0"/>
              </a:rPr>
              <a:t>for generating </a:t>
            </a:r>
            <a:r>
              <a:rPr 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license.</a:t>
            </a:r>
            <a:endParaRPr lang="en-US" sz="2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H="1" flipV="1">
            <a:off x="4114796" y="940278"/>
            <a:ext cx="1302589" cy="439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H="1" flipV="1">
            <a:off x="7200183" y="4606506"/>
            <a:ext cx="1874806" cy="7504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829935" y="6596390"/>
            <a:ext cx="962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16 of 20</a:t>
            </a:r>
          </a:p>
        </p:txBody>
      </p:sp>
    </p:spTree>
    <p:extLst>
      <p:ext uri="{BB962C8B-B14F-4D97-AF65-F5344CB8AC3E}">
        <p14:creationId xmlns:p14="http://schemas.microsoft.com/office/powerpoint/2010/main" val="14966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2597" y="0"/>
            <a:ext cx="2358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Portal in DMS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016" y="6159259"/>
            <a:ext cx="1117984" cy="6987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9729" y="768077"/>
            <a:ext cx="10625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 the </a:t>
            </a:r>
            <a:r>
              <a:rPr lang="en-US" dirty="0" smtClean="0">
                <a:solidFill>
                  <a:srgbClr val="FF0000"/>
                </a:solidFill>
              </a:rPr>
              <a:t>Invoice </a:t>
            </a:r>
            <a:r>
              <a:rPr lang="en-US" dirty="0" smtClean="0"/>
              <a:t>details </a:t>
            </a:r>
            <a:r>
              <a:rPr lang="en-US" dirty="0"/>
              <a:t>mentioned here where </a:t>
            </a:r>
            <a:r>
              <a:rPr lang="en-US" dirty="0" smtClean="0">
                <a:solidFill>
                  <a:srgbClr val="FF0000"/>
                </a:solidFill>
              </a:rPr>
              <a:t>Admin </a:t>
            </a:r>
            <a:r>
              <a:rPr lang="en-US" dirty="0" smtClean="0"/>
              <a:t>can have the authority to view or </a:t>
            </a:r>
            <a:r>
              <a:rPr lang="en-US" dirty="0"/>
              <a:t>e</a:t>
            </a:r>
            <a:r>
              <a:rPr lang="en-US" dirty="0" smtClean="0"/>
              <a:t>xport the data.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6" y="1474788"/>
            <a:ext cx="9747848" cy="475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H="1" flipV="1">
            <a:off x="759125" y="3752487"/>
            <a:ext cx="871269" cy="293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281384" y="6596390"/>
            <a:ext cx="962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17 of 20</a:t>
            </a:r>
          </a:p>
        </p:txBody>
      </p:sp>
    </p:spTree>
    <p:extLst>
      <p:ext uri="{BB962C8B-B14F-4D97-AF65-F5344CB8AC3E}">
        <p14:creationId xmlns:p14="http://schemas.microsoft.com/office/powerpoint/2010/main" val="43540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NeuShield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in DMS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016" y="6159259"/>
            <a:ext cx="1117984" cy="698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60" y="625472"/>
            <a:ext cx="6329961" cy="2963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3" y="3844729"/>
            <a:ext cx="6175074" cy="2568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57998" y="1257823"/>
            <a:ext cx="4856671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The </a:t>
            </a:r>
            <a:r>
              <a:rPr lang="en-IN" sz="2000" dirty="0">
                <a:solidFill>
                  <a:srgbClr val="FF0000"/>
                </a:solidFill>
              </a:rPr>
              <a:t>Dashboard</a:t>
            </a:r>
            <a:r>
              <a:rPr lang="en-IN" sz="2000" dirty="0"/>
              <a:t> of the </a:t>
            </a:r>
            <a:r>
              <a:rPr lang="en-IN" sz="2000" dirty="0" smtClean="0">
                <a:solidFill>
                  <a:srgbClr val="FF0000"/>
                </a:solidFill>
              </a:rPr>
              <a:t>NeuShield Portal </a:t>
            </a:r>
            <a:r>
              <a:rPr lang="en-IN" sz="2000" dirty="0"/>
              <a:t>where all the details are captured to view</a:t>
            </a:r>
            <a:r>
              <a:rPr lang="en-IN" sz="20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 smtClean="0"/>
              <a:t>At </a:t>
            </a:r>
            <a:r>
              <a:rPr lang="en-IN" sz="2000" dirty="0" smtClean="0">
                <a:solidFill>
                  <a:srgbClr val="FF0000"/>
                </a:solidFill>
              </a:rPr>
              <a:t>NeuShield Portal</a:t>
            </a:r>
            <a:r>
              <a:rPr lang="en-IN" sz="2000" dirty="0" smtClean="0"/>
              <a:t>,</a:t>
            </a:r>
            <a:r>
              <a:rPr lang="en-IN" sz="2000" dirty="0" smtClean="0">
                <a:solidFill>
                  <a:srgbClr val="FF0000"/>
                </a:solidFill>
              </a:rPr>
              <a:t> </a:t>
            </a:r>
            <a:r>
              <a:rPr lang="en-IN" sz="2000" dirty="0" smtClean="0"/>
              <a:t>NeuShield</a:t>
            </a:r>
            <a:r>
              <a:rPr lang="en-IN" sz="2000" dirty="0" smtClean="0">
                <a:solidFill>
                  <a:srgbClr val="FF0000"/>
                </a:solidFill>
              </a:rPr>
              <a:t> </a:t>
            </a:r>
            <a:r>
              <a:rPr lang="en-IN" sz="2000" dirty="0" smtClean="0"/>
              <a:t>has the authority only to view the </a:t>
            </a:r>
            <a:r>
              <a:rPr lang="en-IN" sz="2000" dirty="0" smtClean="0">
                <a:solidFill>
                  <a:srgbClr val="FF0000"/>
                </a:solidFill>
              </a:rPr>
              <a:t>process</a:t>
            </a:r>
            <a:r>
              <a:rPr lang="en-IN" sz="2000" dirty="0" smtClean="0"/>
              <a:t> . </a:t>
            </a:r>
            <a:endParaRPr lang="en-IN" sz="2000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95690" y="4127739"/>
            <a:ext cx="53551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</a:t>
            </a:r>
            <a:r>
              <a:rPr lang="en-IN" dirty="0" smtClean="0">
                <a:solidFill>
                  <a:srgbClr val="FF0000"/>
                </a:solidFill>
              </a:rPr>
              <a:t>Invoice</a:t>
            </a:r>
            <a:r>
              <a:rPr lang="en-IN" dirty="0" smtClean="0"/>
              <a:t> of </a:t>
            </a:r>
            <a:r>
              <a:rPr lang="en-IN" dirty="0"/>
              <a:t>the </a:t>
            </a:r>
            <a:r>
              <a:rPr lang="en-IN" dirty="0">
                <a:solidFill>
                  <a:srgbClr val="FF0000"/>
                </a:solidFill>
              </a:rPr>
              <a:t>NeuShield Portal </a:t>
            </a:r>
            <a:r>
              <a:rPr lang="en-IN" dirty="0"/>
              <a:t>where all the details are captured to </a:t>
            </a:r>
            <a:r>
              <a:rPr lang="en-IN" dirty="0" smtClean="0"/>
              <a:t>view and export the data.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At </a:t>
            </a:r>
            <a:r>
              <a:rPr lang="en-IN" dirty="0">
                <a:solidFill>
                  <a:srgbClr val="FF0000"/>
                </a:solidFill>
              </a:rPr>
              <a:t>NeuShield Portal</a:t>
            </a:r>
            <a:r>
              <a:rPr lang="en-IN" dirty="0"/>
              <a:t>,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 smtClean="0"/>
              <a:t>NeuShield can check the payment details and accordingly has the authority to pass the </a:t>
            </a:r>
            <a:r>
              <a:rPr lang="en-IN" dirty="0" smtClean="0">
                <a:solidFill>
                  <a:srgbClr val="FF0000"/>
                </a:solidFill>
              </a:rPr>
              <a:t>License </a:t>
            </a:r>
            <a:r>
              <a:rPr lang="en-IN" dirty="0" smtClean="0"/>
              <a:t>for the payment done successfully.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H="1" flipV="1">
            <a:off x="208471" y="4304580"/>
            <a:ext cx="688675" cy="215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H="1" flipV="1">
            <a:off x="5702057" y="908481"/>
            <a:ext cx="681490" cy="2647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220995" y="6596388"/>
            <a:ext cx="962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18 of 20</a:t>
            </a:r>
          </a:p>
        </p:txBody>
      </p:sp>
    </p:spTree>
    <p:extLst>
      <p:ext uri="{BB962C8B-B14F-4D97-AF65-F5344CB8AC3E}">
        <p14:creationId xmlns:p14="http://schemas.microsoft.com/office/powerpoint/2010/main" val="15036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016" y="6159259"/>
            <a:ext cx="1117984" cy="6987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61" y="198093"/>
            <a:ext cx="5965643" cy="2864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45" y="3262753"/>
            <a:ext cx="5011739" cy="3032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H="1" flipV="1">
            <a:off x="1656271" y="5115927"/>
            <a:ext cx="1431984" cy="5003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H="1" flipV="1">
            <a:off x="10990051" y="2662681"/>
            <a:ext cx="642955" cy="3220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 flipH="1" flipV="1">
            <a:off x="5667358" y="1578632"/>
            <a:ext cx="1138884" cy="733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74509" y="603049"/>
            <a:ext cx="51860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/>
              <a:t>Once </a:t>
            </a:r>
            <a:r>
              <a:rPr lang="en-IN" dirty="0" smtClean="0">
                <a:solidFill>
                  <a:srgbClr val="FF0000"/>
                </a:solidFill>
              </a:rPr>
              <a:t>Payment Details </a:t>
            </a:r>
            <a:r>
              <a:rPr lang="en-IN" dirty="0" smtClean="0"/>
              <a:t>are successfully </a:t>
            </a:r>
            <a:r>
              <a:rPr lang="en-IN" dirty="0" smtClean="0">
                <a:solidFill>
                  <a:srgbClr val="FF0000"/>
                </a:solidFill>
              </a:rPr>
              <a:t>approved </a:t>
            </a:r>
            <a:r>
              <a:rPr lang="en-IN" dirty="0" smtClean="0"/>
              <a:t>by the </a:t>
            </a:r>
            <a:r>
              <a:rPr lang="en-IN" dirty="0" smtClean="0">
                <a:solidFill>
                  <a:srgbClr val="FF0000"/>
                </a:solidFill>
              </a:rPr>
              <a:t>Admin</a:t>
            </a:r>
            <a:r>
              <a:rPr lang="en-IN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/>
              <a:t>At </a:t>
            </a:r>
            <a:r>
              <a:rPr lang="en-IN" dirty="0">
                <a:solidFill>
                  <a:srgbClr val="FF0000"/>
                </a:solidFill>
              </a:rPr>
              <a:t>NeuShield Portal</a:t>
            </a:r>
            <a:r>
              <a:rPr lang="en-IN" dirty="0"/>
              <a:t>,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 smtClean="0"/>
              <a:t>NeuShield will </a:t>
            </a:r>
            <a:r>
              <a:rPr lang="en-IN" dirty="0">
                <a:solidFill>
                  <a:srgbClr val="FF0000"/>
                </a:solidFill>
              </a:rPr>
              <a:t>B</a:t>
            </a:r>
            <a:r>
              <a:rPr lang="en-IN" dirty="0" smtClean="0">
                <a:solidFill>
                  <a:srgbClr val="FF0000"/>
                </a:solidFill>
              </a:rPr>
              <a:t>rowse</a:t>
            </a:r>
            <a:r>
              <a:rPr lang="en-IN" dirty="0" smtClean="0"/>
              <a:t> the License key code.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</a:t>
            </a:r>
            <a:r>
              <a:rPr lang="en-IN" dirty="0" smtClean="0"/>
              <a:t>nd add the </a:t>
            </a:r>
            <a:r>
              <a:rPr lang="en-IN" dirty="0" smtClean="0">
                <a:solidFill>
                  <a:srgbClr val="FF0000"/>
                </a:solidFill>
              </a:rPr>
              <a:t>license </a:t>
            </a:r>
            <a:r>
              <a:rPr lang="en-IN" dirty="0" smtClean="0"/>
              <a:t>by clicking on the </a:t>
            </a:r>
            <a:r>
              <a:rPr lang="en-IN" dirty="0">
                <a:solidFill>
                  <a:srgbClr val="FF0000"/>
                </a:solidFill>
              </a:rPr>
              <a:t>A</a:t>
            </a:r>
            <a:r>
              <a:rPr lang="en-IN" dirty="0" smtClean="0">
                <a:solidFill>
                  <a:srgbClr val="FF0000"/>
                </a:solidFill>
              </a:rPr>
              <a:t>dd license </a:t>
            </a:r>
            <a:r>
              <a:rPr lang="en-IN" dirty="0" smtClean="0"/>
              <a:t>option.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984616" y="3588621"/>
            <a:ext cx="53269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/>
              <a:t>Finally that particular </a:t>
            </a:r>
            <a:r>
              <a:rPr lang="en-IN" dirty="0" smtClean="0">
                <a:solidFill>
                  <a:srgbClr val="FF0000"/>
                </a:solidFill>
              </a:rPr>
              <a:t>client’s records </a:t>
            </a:r>
            <a:r>
              <a:rPr lang="en-IN" dirty="0" smtClean="0"/>
              <a:t>will be added </a:t>
            </a:r>
            <a:r>
              <a:rPr lang="en-IN" dirty="0" smtClean="0">
                <a:solidFill>
                  <a:srgbClr val="FF0000"/>
                </a:solidFill>
              </a:rPr>
              <a:t>successfully.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And this </a:t>
            </a:r>
            <a:r>
              <a:rPr lang="en-IN" dirty="0">
                <a:solidFill>
                  <a:srgbClr val="FF0000"/>
                </a:solidFill>
              </a:rPr>
              <a:t>process</a:t>
            </a:r>
            <a:r>
              <a:rPr lang="en-IN" dirty="0"/>
              <a:t> </a:t>
            </a:r>
            <a:r>
              <a:rPr lang="en-IN" dirty="0" smtClean="0"/>
              <a:t>will </a:t>
            </a:r>
            <a:r>
              <a:rPr lang="en-IN" dirty="0" smtClean="0">
                <a:solidFill>
                  <a:srgbClr val="FF0000"/>
                </a:solidFill>
              </a:rPr>
              <a:t>continue </a:t>
            </a:r>
            <a:r>
              <a:rPr lang="en-IN" dirty="0" smtClean="0"/>
              <a:t>for  each and every </a:t>
            </a:r>
            <a:r>
              <a:rPr lang="en-IN" dirty="0" smtClean="0">
                <a:solidFill>
                  <a:srgbClr val="FF0000"/>
                </a:solidFill>
              </a:rPr>
              <a:t>Clients.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Accordingly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ashboards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also be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updated time to time of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Resellers/Admin/NeuShield.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5186295" y="6596390"/>
            <a:ext cx="962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19 of 20</a:t>
            </a:r>
          </a:p>
        </p:txBody>
      </p:sp>
    </p:spTree>
    <p:extLst>
      <p:ext uri="{BB962C8B-B14F-4D97-AF65-F5344CB8AC3E}">
        <p14:creationId xmlns:p14="http://schemas.microsoft.com/office/powerpoint/2010/main" val="305223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2309" y="2674189"/>
            <a:ext cx="70564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Distributor management system is a simple user friendly application  created  by  Matayo  that  keeps the  track records of all the resellers, vendors, partners and clients.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DMS captures and stores all the characteristics data from time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8332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5806" y="1764783"/>
            <a:ext cx="23734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DMS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609" y="5986732"/>
            <a:ext cx="1394029" cy="871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24787" y="6596390"/>
            <a:ext cx="14147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 smtClean="0"/>
              <a:t>Page 2 of 20</a:t>
            </a:r>
            <a:endParaRPr lang="en-IN" sz="1100" dirty="0"/>
          </a:p>
        </p:txBody>
      </p:sp>
      <p:pic>
        <p:nvPicPr>
          <p:cNvPr id="9" name="Picture Placeholder 115" descr="A group of people in a room">
            <a:extLst>
              <a:ext uri="{FF2B5EF4-FFF2-40B4-BE49-F238E27FC236}">
                <a16:creationId xmlns:a16="http://schemas.microsoft.com/office/drawing/2014/main" id="{D2A1A5A7-95A2-167A-7D40-5AC3C59C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717" y="1764783"/>
            <a:ext cx="3527091" cy="34635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5839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602" y="1597642"/>
            <a:ext cx="4221281" cy="24481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371432" y="4166406"/>
            <a:ext cx="8272899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lIns="91440" tIns="45720" rIns="91440" bIns="45720">
            <a:sp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sz="6600" b="1" cap="none" spc="0" dirty="0" smtClean="0">
                <a:ln w="0">
                  <a:solidFill>
                    <a:srgbClr val="7030A0"/>
                  </a:solidFill>
                </a:ln>
                <a:gradFill flip="none" rotWithShape="1"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81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en-US" sz="6600" b="1" cap="none" spc="0" dirty="0">
              <a:ln w="0">
                <a:solidFill>
                  <a:srgbClr val="7030A0"/>
                </a:solidFill>
              </a:ln>
              <a:gradFill flip="none" rotWithShape="1"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8100000" scaled="1"/>
                <a:tileRect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47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7364" y="785004"/>
            <a:ext cx="87558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DMS and where it can be used?</a:t>
            </a:r>
            <a:r>
              <a:rPr lang="en-US" sz="2400" b="1" dirty="0"/>
              <a:t/>
            </a:r>
            <a:br>
              <a:rPr lang="en-US" sz="2400" b="1" dirty="0"/>
            </a:b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07364" y="1885760"/>
            <a:ext cx="920438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DMS will provide higher level view for admin / super admin and resellers.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CID will act as super admin and NeuShield as admin and even all re-sellers has the authority to keep track records of there prospects/clients.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is a complete one stop  Data Management tool which will help all the resellers , admin and super admin to overview the progress of each and every stage.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971" y="5986732"/>
            <a:ext cx="1394029" cy="8712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19685" y="6596390"/>
            <a:ext cx="8899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</a:t>
            </a:r>
            <a:r>
              <a:rPr lang="en-IN" sz="1100" dirty="0" smtClean="0"/>
              <a:t>3 of 20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8641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32" y="5837206"/>
            <a:ext cx="1633268" cy="1020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9FA997-A542-B2E9-F7F0-589BE82FDB57}"/>
              </a:ext>
            </a:extLst>
          </p:cNvPr>
          <p:cNvSpPr txBox="1"/>
          <p:nvPr/>
        </p:nvSpPr>
        <p:spPr>
          <a:xfrm>
            <a:off x="1121433" y="327804"/>
            <a:ext cx="949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Login as Admin in DMS?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22373-29A3-FC7D-7911-80D1EF605722}"/>
              </a:ext>
            </a:extLst>
          </p:cNvPr>
          <p:cNvSpPr txBox="1"/>
          <p:nvPr/>
        </p:nvSpPr>
        <p:spPr>
          <a:xfrm>
            <a:off x="971550" y="990600"/>
            <a:ext cx="637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Login into </a:t>
            </a:r>
            <a:r>
              <a:rPr lang="en-IN" dirty="0" smtClean="0"/>
              <a:t>dms.cyberirondome.com as Admin.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8C89BA-7003-41A0-7E45-EEB3468F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658202"/>
            <a:ext cx="9382664" cy="4453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96779D-4B38-24DB-B723-B13F600CFB69}"/>
              </a:ext>
            </a:extLst>
          </p:cNvPr>
          <p:cNvSpPr txBox="1"/>
          <p:nvPr/>
        </p:nvSpPr>
        <p:spPr>
          <a:xfrm>
            <a:off x="5020574" y="6596389"/>
            <a:ext cx="1835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Page </a:t>
            </a:r>
            <a:r>
              <a:rPr lang="en-IN" sz="1100" dirty="0" smtClean="0"/>
              <a:t>4 of 20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4265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513" y="5923645"/>
            <a:ext cx="1521123" cy="95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E22373-29A3-FC7D-7911-80D1EF605722}"/>
              </a:ext>
            </a:extLst>
          </p:cNvPr>
          <p:cNvSpPr txBox="1"/>
          <p:nvPr/>
        </p:nvSpPr>
        <p:spPr>
          <a:xfrm>
            <a:off x="971550" y="990600"/>
            <a:ext cx="927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/>
              <a:t>The </a:t>
            </a:r>
            <a:r>
              <a:rPr lang="en-IN" dirty="0" smtClean="0">
                <a:solidFill>
                  <a:srgbClr val="FF0000"/>
                </a:solidFill>
              </a:rPr>
              <a:t>Dashboard</a:t>
            </a:r>
            <a:r>
              <a:rPr lang="en-IN" dirty="0" smtClean="0"/>
              <a:t> of the Admin Portal where all the details are captured to view. 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546525"/>
            <a:ext cx="9277644" cy="431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665562" y="187914"/>
            <a:ext cx="5969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Admin Portal in DMS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F27EFF-97C9-9523-B1E4-BEE78B1D032D}"/>
              </a:ext>
            </a:extLst>
          </p:cNvPr>
          <p:cNvSpPr/>
          <p:nvPr/>
        </p:nvSpPr>
        <p:spPr>
          <a:xfrm>
            <a:off x="971551" y="2018580"/>
            <a:ext cx="978020" cy="36231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678281" y="6596390"/>
            <a:ext cx="8899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</a:t>
            </a:r>
            <a:r>
              <a:rPr lang="en-IN" sz="1100" dirty="0" smtClean="0"/>
              <a:t>5 of </a:t>
            </a:r>
            <a:r>
              <a:rPr lang="en-IN" sz="11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6711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766" y="5966604"/>
            <a:ext cx="1426234" cy="891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96779D-4B38-24DB-B723-B13F600CFB69}"/>
              </a:ext>
            </a:extLst>
          </p:cNvPr>
          <p:cNvSpPr txBox="1"/>
          <p:nvPr/>
        </p:nvSpPr>
        <p:spPr>
          <a:xfrm>
            <a:off x="4927301" y="6601519"/>
            <a:ext cx="194795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Page </a:t>
            </a:r>
            <a:r>
              <a:rPr lang="en-IN" sz="1100" dirty="0" smtClean="0"/>
              <a:t>6 </a:t>
            </a:r>
            <a:r>
              <a:rPr lang="en-IN" sz="1100" dirty="0"/>
              <a:t>of </a:t>
            </a:r>
            <a:r>
              <a:rPr lang="en-IN" sz="1100" dirty="0" smtClean="0"/>
              <a:t>20</a:t>
            </a:r>
            <a:endParaRPr lang="en-IN" sz="1100" dirty="0"/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9" y="1051309"/>
            <a:ext cx="9440613" cy="2014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368145" y="207836"/>
            <a:ext cx="2507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Admin Portal in DMS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4672" y="602537"/>
            <a:ext cx="10230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 smtClean="0"/>
              <a:t>The  </a:t>
            </a:r>
            <a:r>
              <a:rPr lang="en-IN" dirty="0" smtClean="0">
                <a:solidFill>
                  <a:srgbClr val="FF0000"/>
                </a:solidFill>
              </a:rPr>
              <a:t>Company </a:t>
            </a:r>
            <a:r>
              <a:rPr lang="en-IN" dirty="0" smtClean="0"/>
              <a:t>details mentioned below, using </a:t>
            </a:r>
            <a:r>
              <a:rPr lang="en-IN" dirty="0">
                <a:solidFill>
                  <a:srgbClr val="FF0000"/>
                </a:solidFill>
              </a:rPr>
              <a:t>A</a:t>
            </a:r>
            <a:r>
              <a:rPr lang="en-IN" dirty="0" smtClean="0">
                <a:solidFill>
                  <a:srgbClr val="FF0000"/>
                </a:solidFill>
              </a:rPr>
              <a:t>dd </a:t>
            </a:r>
            <a:r>
              <a:rPr lang="en-IN" dirty="0">
                <a:solidFill>
                  <a:srgbClr val="FF0000"/>
                </a:solidFill>
              </a:rPr>
              <a:t>C</a:t>
            </a:r>
            <a:r>
              <a:rPr lang="en-IN" dirty="0" smtClean="0">
                <a:solidFill>
                  <a:srgbClr val="FF0000"/>
                </a:solidFill>
              </a:rPr>
              <a:t>ompany </a:t>
            </a:r>
            <a:r>
              <a:rPr lang="en-IN" dirty="0" smtClean="0"/>
              <a:t>option </a:t>
            </a:r>
            <a:r>
              <a:rPr lang="en-IN" dirty="0"/>
              <a:t>A</a:t>
            </a:r>
            <a:r>
              <a:rPr lang="en-IN" dirty="0" smtClean="0"/>
              <a:t>dmin can </a:t>
            </a:r>
            <a:r>
              <a:rPr lang="en-IN" dirty="0" smtClean="0">
                <a:solidFill>
                  <a:srgbClr val="FF0000"/>
                </a:solidFill>
              </a:rPr>
              <a:t>Modify</a:t>
            </a:r>
            <a:r>
              <a:rPr lang="en-IN" dirty="0" smtClean="0"/>
              <a:t> the details.</a:t>
            </a:r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F27EFF-97C9-9523-B1E4-BEE78B1D032D}"/>
              </a:ext>
            </a:extLst>
          </p:cNvPr>
          <p:cNvSpPr/>
          <p:nvPr/>
        </p:nvSpPr>
        <p:spPr>
          <a:xfrm>
            <a:off x="755809" y="4223219"/>
            <a:ext cx="865955" cy="28887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655276" y="3232795"/>
            <a:ext cx="10208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details mentioned below, using </a:t>
            </a:r>
            <a:r>
              <a:rPr 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</a:t>
            </a:r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roduct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option Admin can </a:t>
            </a:r>
            <a:r>
              <a:rPr lang="en-US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or Delete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products.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6" y="3728923"/>
            <a:ext cx="9641677" cy="2872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6F27EFF-97C9-9523-B1E4-BEE78B1D032D}"/>
              </a:ext>
            </a:extLst>
          </p:cNvPr>
          <p:cNvSpPr/>
          <p:nvPr/>
        </p:nvSpPr>
        <p:spPr>
          <a:xfrm>
            <a:off x="755809" y="1632823"/>
            <a:ext cx="926342" cy="25570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F27EFF-97C9-9523-B1E4-BEE78B1D032D}"/>
              </a:ext>
            </a:extLst>
          </p:cNvPr>
          <p:cNvSpPr/>
          <p:nvPr/>
        </p:nvSpPr>
        <p:spPr>
          <a:xfrm>
            <a:off x="689783" y="4397348"/>
            <a:ext cx="1058394" cy="24153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074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0431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Admin Portal in DMS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08519" y="6588695"/>
            <a:ext cx="1069586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dirty="0"/>
              <a:t>Page 7 of 20</a:t>
            </a:r>
          </a:p>
          <a:p>
            <a:endParaRPr lang="en-IN" dirty="0" smtClean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72" y="5995358"/>
            <a:ext cx="1380228" cy="862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4" y="1206899"/>
            <a:ext cx="10500363" cy="489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F27EFF-97C9-9523-B1E4-BEE78B1D032D}"/>
              </a:ext>
            </a:extLst>
          </p:cNvPr>
          <p:cNvSpPr/>
          <p:nvPr/>
        </p:nvSpPr>
        <p:spPr>
          <a:xfrm>
            <a:off x="460164" y="2700068"/>
            <a:ext cx="825172" cy="31917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60164" y="655609"/>
            <a:ext cx="10883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smtClean="0"/>
              <a:t>All the </a:t>
            </a:r>
            <a:r>
              <a:rPr lang="en-IN" dirty="0" smtClean="0">
                <a:solidFill>
                  <a:srgbClr val="FF0000"/>
                </a:solidFill>
              </a:rPr>
              <a:t>Resellers</a:t>
            </a:r>
            <a:r>
              <a:rPr lang="en-IN" dirty="0" smtClean="0"/>
              <a:t> details mentioned here who will </a:t>
            </a:r>
            <a:r>
              <a:rPr lang="en-IN" dirty="0" smtClean="0">
                <a:solidFill>
                  <a:srgbClr val="FF0000"/>
                </a:solidFill>
              </a:rPr>
              <a:t>Register</a:t>
            </a:r>
            <a:r>
              <a:rPr lang="en-IN" dirty="0" smtClean="0"/>
              <a:t> themselves successfully into DMS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26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9565" y="6625955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</a:t>
            </a:r>
            <a:r>
              <a:rPr lang="en-IN" sz="1100" dirty="0" smtClean="0"/>
              <a:t>8 </a:t>
            </a:r>
            <a:r>
              <a:rPr lang="en-IN" sz="1100" dirty="0"/>
              <a:t>of </a:t>
            </a:r>
            <a:r>
              <a:rPr lang="en-IN" sz="1100" dirty="0" smtClean="0"/>
              <a:t>20</a:t>
            </a:r>
            <a:endParaRPr lang="en-IN" sz="1100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788" y="6052868"/>
            <a:ext cx="1288211" cy="805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9" y="800126"/>
            <a:ext cx="5963387" cy="1725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6503993" y="1140507"/>
            <a:ext cx="54004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cs typeface="Times New Roman" panose="02020603050405020304" pitchFamily="18" charset="0"/>
              </a:rPr>
              <a:t>For registration of Reseller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Company registration document &amp; Tax Identification document</a:t>
            </a:r>
            <a:r>
              <a:rPr lang="en-US" sz="1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cs typeface="Times New Roman" panose="02020603050405020304" pitchFamily="18" charset="0"/>
              </a:rPr>
              <a:t>are the 2 important documents that is asked to be submitted by the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partner / re-seller </a:t>
            </a:r>
            <a:r>
              <a:rPr lang="en-US" sz="1400" dirty="0" smtClean="0">
                <a:cs typeface="Times New Roman" panose="02020603050405020304" pitchFamily="18" charset="0"/>
              </a:rPr>
              <a:t>for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compulsory authentication</a:t>
            </a:r>
            <a:r>
              <a:rPr lang="en-US" sz="1400" dirty="0" smtClean="0">
                <a:cs typeface="Times New Roman" panose="02020603050405020304" pitchFamily="18" charset="0"/>
              </a:rPr>
              <a:t>.</a:t>
            </a:r>
          </a:p>
          <a:p>
            <a:r>
              <a:rPr lang="en-US" sz="1400" dirty="0" smtClean="0"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cs typeface="Times New Roman" panose="02020603050405020304" pitchFamily="18" charset="0"/>
              </a:rPr>
              <a:t>which will be reviewed and </a:t>
            </a: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pproved /Rejected </a:t>
            </a:r>
            <a:r>
              <a:rPr lang="en-US" sz="1400" dirty="0" smtClean="0">
                <a:cs typeface="Times New Roman" panose="02020603050405020304" pitchFamily="18" charset="0"/>
              </a:rPr>
              <a:t>accordingly by the Admin and reseller will receive the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mail </a:t>
            </a:r>
            <a:r>
              <a:rPr lang="en-US" sz="1400" dirty="0" smtClean="0">
                <a:cs typeface="Times New Roman" panose="02020603050405020304" pitchFamily="18" charset="0"/>
              </a:rPr>
              <a:t>for the same.</a:t>
            </a:r>
            <a:endParaRPr lang="en-US" sz="14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3F9E6C4-800B-CD43-4666-2DBACEEA03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" t="20450" r="1993" b="14654"/>
          <a:stretch/>
        </p:blipFill>
        <p:spPr>
          <a:xfrm>
            <a:off x="96840" y="3109510"/>
            <a:ext cx="5963387" cy="288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Rectangle 60"/>
          <p:cNvSpPr/>
          <p:nvPr/>
        </p:nvSpPr>
        <p:spPr>
          <a:xfrm>
            <a:off x="6749999" y="3797096"/>
            <a:ext cx="5055079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880" lvl="1" indent="-285750">
              <a:lnSpc>
                <a:spcPts val="1679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cs typeface="Times New Roman" panose="02020603050405020304" pitchFamily="18" charset="0"/>
              </a:rPr>
              <a:t>Once the </a:t>
            </a: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agreements</a:t>
            </a:r>
            <a:r>
              <a:rPr lang="en-US" sz="1400" dirty="0">
                <a:cs typeface="Times New Roman" panose="02020603050405020304" pitchFamily="18" charset="0"/>
              </a:rPr>
              <a:t> are approved, the admin will </a:t>
            </a:r>
            <a:r>
              <a:rPr lang="en-US" sz="1400" dirty="0" smtClean="0">
                <a:cs typeface="Times New Roman" panose="02020603050405020304" pitchFamily="18" charset="0"/>
              </a:rPr>
              <a:t>add :</a:t>
            </a:r>
          </a:p>
          <a:p>
            <a:pPr marL="151130" lvl="1">
              <a:lnSpc>
                <a:spcPts val="1679"/>
              </a:lnSpc>
            </a:pP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    Contract </a:t>
            </a: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Period</a:t>
            </a:r>
          </a:p>
          <a:p>
            <a:pPr marL="151130" lvl="1">
              <a:lnSpc>
                <a:spcPts val="1679"/>
              </a:lnSpc>
            </a:pP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    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Add Products </a:t>
            </a:r>
          </a:p>
          <a:p>
            <a:pPr marL="151130" lvl="1">
              <a:lnSpc>
                <a:spcPts val="1679"/>
              </a:lnSpc>
            </a:pP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    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Add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Discount Terms </a:t>
            </a:r>
            <a:endParaRPr lang="en-US" sz="1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151130" lvl="1">
              <a:lnSpc>
                <a:spcPts val="1679"/>
              </a:lnSpc>
            </a:pP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    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  </a:t>
            </a: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Add additional  Terms &amp;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Conditions.</a:t>
            </a:r>
          </a:p>
          <a:p>
            <a:pPr marL="151130" lvl="1">
              <a:lnSpc>
                <a:spcPts val="1679"/>
              </a:lnSpc>
            </a:pPr>
            <a:endParaRPr lang="en-US" sz="1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>
                <a:cs typeface="Times New Roman" panose="02020603050405020304" pitchFamily="18" charset="0"/>
              </a:rPr>
              <a:t>using </a:t>
            </a:r>
            <a:r>
              <a:rPr lang="en-US" sz="1400" dirty="0">
                <a:cs typeface="Times New Roman" panose="02020603050405020304" pitchFamily="18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save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button </a:t>
            </a:r>
            <a:r>
              <a:rPr lang="en-US" sz="1400" dirty="0" smtClean="0">
                <a:cs typeface="Times New Roman" panose="02020603050405020304" pitchFamily="18" charset="0"/>
              </a:rPr>
              <a:t>option he will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save</a:t>
            </a:r>
            <a:r>
              <a:rPr lang="en-US" sz="1400" dirty="0" smtClean="0">
                <a:cs typeface="Times New Roman" panose="02020603050405020304" pitchFamily="18" charset="0"/>
              </a:rPr>
              <a:t> the details.</a:t>
            </a:r>
            <a:endParaRPr lang="en-IN" sz="1400" dirty="0"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27EFF-97C9-9523-B1E4-BEE78B1D032D}"/>
              </a:ext>
            </a:extLst>
          </p:cNvPr>
          <p:cNvSpPr/>
          <p:nvPr/>
        </p:nvSpPr>
        <p:spPr>
          <a:xfrm>
            <a:off x="5771072" y="5641675"/>
            <a:ext cx="370936" cy="34505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F27EFF-97C9-9523-B1E4-BEE78B1D032D}"/>
              </a:ext>
            </a:extLst>
          </p:cNvPr>
          <p:cNvSpPr/>
          <p:nvPr/>
        </p:nvSpPr>
        <p:spPr>
          <a:xfrm>
            <a:off x="96840" y="1233577"/>
            <a:ext cx="1223002" cy="100929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793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24795" y="6596389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100" dirty="0"/>
              <a:t>Page </a:t>
            </a:r>
            <a:r>
              <a:rPr lang="en-IN" sz="1100" dirty="0" smtClean="0"/>
              <a:t>9 </a:t>
            </a:r>
            <a:r>
              <a:rPr lang="en-IN" sz="1100" dirty="0"/>
              <a:t>of </a:t>
            </a:r>
            <a:r>
              <a:rPr lang="en-IN" sz="1100" dirty="0" smtClean="0"/>
              <a:t>20</a:t>
            </a:r>
            <a:endParaRPr lang="en-IN" sz="1100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141BB4D-705C-BF72-3891-4BEB1B2C8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910" y="6036694"/>
            <a:ext cx="1314090" cy="821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664F9D-A8D9-401E-F114-B48E4A25D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4" t="20000" r="57637" b="17892"/>
          <a:stretch/>
        </p:blipFill>
        <p:spPr>
          <a:xfrm>
            <a:off x="323067" y="230248"/>
            <a:ext cx="4685240" cy="436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23067" y="4843406"/>
            <a:ext cx="5486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 smtClean="0">
              <a:cs typeface="Times New Roman" panose="02020603050405020304" pitchFamily="18" charset="0"/>
            </a:endParaRPr>
          </a:p>
          <a:p>
            <a:r>
              <a:rPr lang="en-US" sz="1400" dirty="0" smtClean="0">
                <a:cs typeface="Times New Roman" panose="02020603050405020304" pitchFamily="18" charset="0"/>
              </a:rPr>
              <a:t>An </a:t>
            </a: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auto-generated</a:t>
            </a:r>
            <a:r>
              <a:rPr lang="en-US" sz="1400" dirty="0">
                <a:cs typeface="Times New Roman" panose="02020603050405020304" pitchFamily="18" charset="0"/>
              </a:rPr>
              <a:t> email will be sent to the </a:t>
            </a:r>
            <a:r>
              <a:rPr lang="en-US" sz="1400" dirty="0" smtClean="0">
                <a:cs typeface="Times New Roman" panose="02020603050405020304" pitchFamily="18" charset="0"/>
              </a:rPr>
              <a:t>re-seller</a:t>
            </a:r>
            <a:r>
              <a:rPr lang="en-US" sz="1400" dirty="0"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cs typeface="Times New Roman" panose="02020603050405020304" pitchFamily="18" charset="0"/>
              </a:rPr>
              <a:t>where he will receive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CID Agreement and NeuShield Agreement.</a:t>
            </a:r>
            <a:endParaRPr lang="en-IN" sz="14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3460AC-F7A8-2675-BD96-43FADE5C8919}"/>
              </a:ext>
            </a:extLst>
          </p:cNvPr>
          <p:cNvSpPr/>
          <p:nvPr/>
        </p:nvSpPr>
        <p:spPr>
          <a:xfrm>
            <a:off x="323067" y="3476445"/>
            <a:ext cx="2523651" cy="11214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72" y="2260779"/>
            <a:ext cx="5204597" cy="2436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E1A52-46AB-D07C-0069-2B05B70AD6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0" t="42829" r="14131" b="14326"/>
          <a:stretch/>
        </p:blipFill>
        <p:spPr>
          <a:xfrm>
            <a:off x="6087380" y="220886"/>
            <a:ext cx="5264982" cy="115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837208" y="496952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cs typeface="Times New Roman" panose="02020603050405020304" pitchFamily="18" charset="0"/>
              </a:rPr>
              <a:t>Once </a:t>
            </a:r>
            <a:r>
              <a:rPr lang="en-US" sz="1400" dirty="0">
                <a:cs typeface="Times New Roman" panose="02020603050405020304" pitchFamily="18" charset="0"/>
              </a:rPr>
              <a:t>all documents are successfully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approved</a:t>
            </a:r>
            <a:r>
              <a:rPr lang="en-US" sz="1400" dirty="0" smtClean="0">
                <a:cs typeface="Times New Roman" panose="02020603050405020304" pitchFamily="18" charset="0"/>
              </a:rPr>
              <a:t> and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signed</a:t>
            </a:r>
            <a:r>
              <a:rPr lang="en-US" sz="1400" dirty="0" smtClean="0">
                <a:cs typeface="Times New Roman" panose="02020603050405020304" pitchFamily="18" charset="0"/>
              </a:rPr>
              <a:t> </a:t>
            </a:r>
            <a:r>
              <a:rPr lang="en-US" sz="1400" dirty="0">
                <a:cs typeface="Times New Roman" panose="02020603050405020304" pitchFamily="18" charset="0"/>
              </a:rPr>
              <a:t>by </a:t>
            </a:r>
            <a:r>
              <a:rPr lang="en-US" sz="1400" dirty="0" smtClean="0">
                <a:cs typeface="Times New Roman" panose="02020603050405020304" pitchFamily="18" charset="0"/>
              </a:rPr>
              <a:t>admin, </a:t>
            </a:r>
            <a:r>
              <a:rPr lang="en-US" sz="1400" dirty="0">
                <a:cs typeface="Times New Roman" panose="02020603050405020304" pitchFamily="18" charset="0"/>
              </a:rPr>
              <a:t>reseller </a:t>
            </a:r>
            <a:r>
              <a:rPr lang="en-US" sz="1400" dirty="0" smtClean="0">
                <a:cs typeface="Times New Roman" panose="02020603050405020304" pitchFamily="18" charset="0"/>
              </a:rPr>
              <a:t>will be considered as an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Active Re-seller.</a:t>
            </a:r>
            <a:endParaRPr lang="en-IN" sz="1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87380" y="162414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CID and </a:t>
            </a:r>
            <a:r>
              <a:rPr lang="en-US" sz="1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NeuShield agreements </a:t>
            </a:r>
            <a:r>
              <a:rPr lang="en-US" sz="1400" dirty="0">
                <a:cs typeface="Times New Roman" panose="02020603050405020304" pitchFamily="18" charset="0"/>
              </a:rPr>
              <a:t>which has to be </a:t>
            </a:r>
            <a:r>
              <a:rPr lang="en-US" sz="1400" dirty="0">
                <a:solidFill>
                  <a:srgbClr val="FF0000"/>
                </a:solidFill>
                <a:cs typeface="Times New Roman" panose="02020603050405020304" pitchFamily="18" charset="0"/>
              </a:rPr>
              <a:t>signed </a:t>
            </a:r>
            <a:r>
              <a:rPr lang="en-US" sz="1400" dirty="0">
                <a:cs typeface="Times New Roman" panose="02020603050405020304" pitchFamily="18" charset="0"/>
              </a:rPr>
              <a:t>by both reseller and </a:t>
            </a:r>
            <a:r>
              <a:rPr lang="en-US" sz="1400" dirty="0" smtClean="0">
                <a:cs typeface="Times New Roman" panose="02020603050405020304" pitchFamily="18" charset="0"/>
              </a:rPr>
              <a:t>admin.</a:t>
            </a:r>
            <a:endParaRPr lang="en-US" sz="1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1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</TotalTime>
  <Words>1008</Words>
  <Application>Microsoft Office PowerPoint</Application>
  <PresentationFormat>Widescreen</PresentationFormat>
  <Paragraphs>113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Sudhakar G</dc:creator>
  <cp:lastModifiedBy>Madhuri Nazare</cp:lastModifiedBy>
  <cp:revision>82</cp:revision>
  <dcterms:created xsi:type="dcterms:W3CDTF">2022-11-21T07:02:36Z</dcterms:created>
  <dcterms:modified xsi:type="dcterms:W3CDTF">2022-11-23T13:02:08Z</dcterms:modified>
</cp:coreProperties>
</file>